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7" r:id="rId4"/>
    <p:sldId id="261" r:id="rId5"/>
    <p:sldId id="337" r:id="rId6"/>
    <p:sldId id="338" r:id="rId7"/>
    <p:sldId id="339" r:id="rId8"/>
    <p:sldId id="341" r:id="rId9"/>
    <p:sldId id="340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5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F914-D082-43E4-B418-0BAEDA93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FBBAF-39F1-4CB9-B779-4EC1FF13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1D7F6-7FA7-4A25-A6C8-2EE5DD3E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493B-E0B3-4366-8EF0-F904879A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9F70-25C3-4814-841B-60A8B00E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CDBD-D7A9-4FED-841F-F4BD16B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CA7B-EC62-4480-B5CC-914C2CE7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2D74-8ECB-4BE0-AC73-46C17BE2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3617-9FF9-4D6A-880F-091274CD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3DDA-FA77-4C49-AA18-CF5BB083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62A21-8AAF-4B3E-A940-CD6EC36E5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7C451-2729-48CC-A548-0CD926F4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898C-A7E1-44DB-AA16-0611616B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1DA0-BF66-413E-8AB8-D9B01A08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0001-79A7-4F63-8BBE-0A78D259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9CD4-A396-4EDD-8D4E-46D9C99A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02D8-8BC2-4523-BE5C-02F44097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3B92-6EDA-4670-AE63-E61EB4A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00CA-15A9-4F69-A5F2-D2F3BE4B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908E-79C2-4BCC-AF1D-365A0F6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AB08-04E6-454F-B4FF-8C4C7E1C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9CB1-0B74-4B9F-8C8E-DAB73AE0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DC1D-3445-4C4C-91F5-57E9ABFA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FEC1-5410-45B5-967F-17ABB932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270-DE5E-42E5-995C-E0ABF270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A02D-7441-4769-B25A-6B9D61E7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F21D-5162-4ACB-BEED-CE2B8EC01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CED1-E706-47DF-99C9-04C15871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0DCD-0C79-43E7-953E-7730EA08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020FC-E574-4E25-B9CE-B1D7FE37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3D5B-FB40-4ABD-B580-29C3894F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C192-8F56-418D-8CB2-844DB182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0D97-3A0A-487C-8E98-5FE30E93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68B5C-F678-45EE-98C6-8E9A9ACAD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CB648-DFE6-4DE9-881A-51EE0C64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9B9FA-4424-4C74-AB25-E13B7C8AB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5E177-2F09-41F4-B36E-D50D056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DBB68-2E03-4C79-B680-6D5821B9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76461-EBDF-4BF4-9921-C131413A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E516-FF7C-4B4D-B1F0-DDB01301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BA6A2-600C-487F-A820-25EC6DFB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93AC8-6DDD-4859-880E-F15A344E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91D3-3D6A-490B-90AB-60E1574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2D07E-B0E1-4D7E-A63F-C1AA7434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24CF7-25FB-43CA-BF31-1BFA9249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024A3-8569-487A-9B24-564E469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358D-70E0-4264-8B60-602E8EB1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865B-2686-44E0-9F96-BD7AE955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3C423-20D0-48B9-B805-51803664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4C26-7F9F-44D6-AF36-F005DA09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663E6-500C-4895-9C76-F5DA42AC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28C4E-C7B0-4C4C-9219-3FDB7FC0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6B56-AA49-4861-B139-D2ADE2FF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38D95-6BD7-4040-B263-8B1926214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99E23-C569-4E98-996A-5BDAC171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37CD-94CE-4B57-8D78-D868ED79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BB955-1C6C-4D3D-A81E-4A49D445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FD67E-E4EC-4445-923C-D631D35A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70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A8762-7B1F-44DB-80AA-763822AF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AF74-7AF2-4664-A22E-22ED0DB1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CB52-33E4-468A-B4A3-7ADF0C181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4CE1-76C8-49A3-AD5E-7279E1E998B7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1305-4735-4B70-B1AE-DB4CA35C1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C810-AC7C-4D3D-A68A-CEC9C37E4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5582A0C-564D-4D98-9C18-827AA9E45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9457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Molded by the Lord’s Teaching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u="sng" dirty="0">
                <a:solidFill>
                  <a:schemeClr val="bg1"/>
                </a:solidFill>
              </a:rPr>
              <a:t>Molding is a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has a Purpose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Phil. 3:12-16; Col. 1:9-10;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Jam. 1:2-4; 2Pet. 1:5-8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B21FE1-B5A2-4812-B601-E18B7F7087E4}"/>
              </a:ext>
            </a:extLst>
          </p:cNvPr>
          <p:cNvSpPr txBox="1">
            <a:spLocks/>
          </p:cNvSpPr>
          <p:nvPr/>
        </p:nvSpPr>
        <p:spPr>
          <a:xfrm>
            <a:off x="5290457" y="1690688"/>
            <a:ext cx="6063345" cy="480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“But the vessel that he was making of clay was spoiled in the hand of the potter; so </a:t>
            </a:r>
            <a:r>
              <a:rPr lang="en-US" sz="3000" u="sng" dirty="0">
                <a:solidFill>
                  <a:schemeClr val="bg1"/>
                </a:solidFill>
              </a:rPr>
              <a:t>he remade it into another vessel</a:t>
            </a:r>
            <a:r>
              <a:rPr lang="en-US" sz="3000" dirty="0">
                <a:solidFill>
                  <a:schemeClr val="bg1"/>
                </a:solidFill>
              </a:rPr>
              <a:t>, as it pleased the potter to make.” </a:t>
            </a:r>
            <a:r>
              <a:rPr lang="en-US" sz="2400" dirty="0">
                <a:solidFill>
                  <a:schemeClr val="bg1"/>
                </a:solidFill>
              </a:rPr>
              <a:t>(Jer. 18:4)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“…a man after His own heart…” (1Sam. 13:14)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“…I exhort the elders among you, as your fellow elder…” (1Pet. 5:1)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2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9457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Molded by the Lord’s Teaching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is a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u="sng" dirty="0">
                <a:solidFill>
                  <a:schemeClr val="bg1"/>
                </a:solidFill>
              </a:rPr>
              <a:t>Molding has a Purpose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B21FE1-B5A2-4812-B601-E18B7F7087E4}"/>
              </a:ext>
            </a:extLst>
          </p:cNvPr>
          <p:cNvSpPr txBox="1">
            <a:spLocks/>
          </p:cNvSpPr>
          <p:nvPr/>
        </p:nvSpPr>
        <p:spPr>
          <a:xfrm>
            <a:off x="5747657" y="1690688"/>
            <a:ext cx="5606145" cy="480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“Therefore, if anyone cleanses himself from these things, he will be a vessel for honor, sanctified, </a:t>
            </a:r>
            <a:r>
              <a:rPr lang="en-US" sz="3000" u="sng" dirty="0">
                <a:solidFill>
                  <a:schemeClr val="bg1"/>
                </a:solidFill>
              </a:rPr>
              <a:t>useful to the Master, prepared for every good work.</a:t>
            </a:r>
            <a:r>
              <a:rPr lang="en-US" sz="3000" dirty="0">
                <a:solidFill>
                  <a:schemeClr val="bg1"/>
                </a:solidFill>
              </a:rPr>
              <a:t>” </a:t>
            </a:r>
            <a:r>
              <a:rPr lang="en-US" sz="2400" dirty="0">
                <a:solidFill>
                  <a:schemeClr val="bg1"/>
                </a:solidFill>
              </a:rPr>
              <a:t>(2Tim. 2:21)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“For we are His workmanship, created in Christ Jesus for good works…” </a:t>
            </a:r>
            <a:r>
              <a:rPr lang="en-US" sz="2400" dirty="0">
                <a:solidFill>
                  <a:schemeClr val="bg1"/>
                </a:solidFill>
              </a:rPr>
              <a:t>(Eph. 2:10)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0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Potter &amp; The Clay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Do you make demands of the Potter?  If so, do you have a proper understanding of God’s mercy?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Are you renewing your mind?  Or are you conformed to this world?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Are you working on being “filled up to all the fullness of God?”</a:t>
            </a: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Or is your cup already full?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What will you do this week to become more soft and malleable for the Lord?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3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499" cy="4351338"/>
          </a:xfrm>
        </p:spPr>
        <p:txBody>
          <a:bodyPr numCol="2"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HIMSELF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Athlete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Soldier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LORD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Potter and the Clay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Vine and the Branches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Child of God</a:t>
            </a:r>
          </a:p>
          <a:p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BRETHREN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Member of the Body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“My Brother’s Keeper”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Servant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THE WORLD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B7851-F7EE-4571-8BFD-C0915EB9ECFF}"/>
              </a:ext>
            </a:extLst>
          </p:cNvPr>
          <p:cNvCxnSpPr>
            <a:cxnSpLocks/>
          </p:cNvCxnSpPr>
          <p:nvPr/>
        </p:nvCxnSpPr>
        <p:spPr>
          <a:xfrm>
            <a:off x="196932" y="3740727"/>
            <a:ext cx="116378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LESSON 4: The Potter and the Clay</a:t>
            </a:r>
            <a:b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The Disciple’s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571" y="4356100"/>
            <a:ext cx="9306296" cy="1655762"/>
          </a:xfrm>
        </p:spPr>
        <p:txBody>
          <a:bodyPr/>
          <a:lstStyle/>
          <a:p>
            <a:pPr algn="l">
              <a:tabLst>
                <a:tab pos="9085263" algn="r"/>
              </a:tabLst>
            </a:pPr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“Can I not, O house of Israel , deal with you as this potter does?” declares the LORD.  “Behold, like the clay in the potter’s hand, so are you in My hand, O house of Israel.” (Jeremiah 18:6)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9457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Molded by the Lord’s Teaching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is a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has a Purpose</a:t>
            </a:r>
          </a:p>
        </p:txBody>
      </p:sp>
      <p:pic>
        <p:nvPicPr>
          <p:cNvPr id="4" name="Picture 3" descr="A picture containing table, chain, metalware, indoor&#10;&#10;Description generated with very high confidence">
            <a:extLst>
              <a:ext uri="{FF2B5EF4-FFF2-40B4-BE49-F238E27FC236}">
                <a16:creationId xmlns:a16="http://schemas.microsoft.com/office/drawing/2014/main" id="{88C869E3-B015-4850-A031-CCF516AD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77" y="2122505"/>
            <a:ext cx="5611470" cy="37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9457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u="sng" dirty="0">
                <a:solidFill>
                  <a:schemeClr val="bg1"/>
                </a:solidFill>
              </a:rPr>
              <a:t>God is the Potter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Molded by the Lord’s Teaching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is a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has a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B21FE1-B5A2-4812-B601-E18B7F7087E4}"/>
              </a:ext>
            </a:extLst>
          </p:cNvPr>
          <p:cNvSpPr txBox="1">
            <a:spLocks/>
          </p:cNvSpPr>
          <p:nvPr/>
        </p:nvSpPr>
        <p:spPr>
          <a:xfrm>
            <a:off x="5747657" y="1690688"/>
            <a:ext cx="5606145" cy="4802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“…</a:t>
            </a:r>
            <a:r>
              <a:rPr lang="en-US" sz="3200" u="sng" dirty="0">
                <a:solidFill>
                  <a:schemeClr val="bg1"/>
                </a:solidFill>
              </a:rPr>
              <a:t>who are you</a:t>
            </a:r>
            <a:r>
              <a:rPr lang="en-US" sz="3200" dirty="0">
                <a:solidFill>
                  <a:schemeClr val="bg1"/>
                </a:solidFill>
              </a:rPr>
              <a:t>, O man, </a:t>
            </a:r>
            <a:r>
              <a:rPr lang="en-US" sz="3200" u="sng" dirty="0">
                <a:solidFill>
                  <a:schemeClr val="bg1"/>
                </a:solidFill>
              </a:rPr>
              <a:t>who answers back to God</a:t>
            </a:r>
            <a:r>
              <a:rPr lang="en-US" sz="3200" dirty="0">
                <a:solidFill>
                  <a:schemeClr val="bg1"/>
                </a:solidFill>
              </a:rPr>
              <a:t>? The thing molded will not say to the molder, “Why did you make me like this,” will it? Or </a:t>
            </a:r>
            <a:r>
              <a:rPr lang="en-US" sz="3200" u="sng" dirty="0">
                <a:solidFill>
                  <a:schemeClr val="bg1"/>
                </a:solidFill>
              </a:rPr>
              <a:t>does not the potter have a right over the clay</a:t>
            </a:r>
            <a:r>
              <a:rPr lang="en-US" sz="3200" dirty="0">
                <a:solidFill>
                  <a:schemeClr val="bg1"/>
                </a:solidFill>
              </a:rPr>
              <a:t>, to make from the same lump one vessel for honorable use and another for common use?” </a:t>
            </a:r>
            <a:r>
              <a:rPr lang="en-US" sz="2600" dirty="0">
                <a:solidFill>
                  <a:schemeClr val="bg1"/>
                </a:solidFill>
              </a:rPr>
              <a:t>(Rom. 9:20-21)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5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9457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u="sng" dirty="0">
                <a:solidFill>
                  <a:schemeClr val="bg1"/>
                </a:solidFill>
              </a:rPr>
              <a:t>Disciples are the Clay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Molded by the Lord’s Teaching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is a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has a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B21FE1-B5A2-4812-B601-E18B7F7087E4}"/>
              </a:ext>
            </a:extLst>
          </p:cNvPr>
          <p:cNvSpPr txBox="1">
            <a:spLocks/>
          </p:cNvSpPr>
          <p:nvPr/>
        </p:nvSpPr>
        <p:spPr>
          <a:xfrm>
            <a:off x="5747657" y="1690688"/>
            <a:ext cx="5606145" cy="480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“</a:t>
            </a:r>
            <a:r>
              <a:rPr lang="en-US" sz="3000" u="sng" dirty="0">
                <a:solidFill>
                  <a:schemeClr val="bg1"/>
                </a:solidFill>
              </a:rPr>
              <a:t>Submit</a:t>
            </a:r>
            <a:r>
              <a:rPr lang="en-US" sz="3000" dirty="0">
                <a:solidFill>
                  <a:schemeClr val="bg1"/>
                </a:solidFill>
              </a:rPr>
              <a:t> therefore to God…</a:t>
            </a:r>
            <a:r>
              <a:rPr lang="en-US" sz="3000" u="sng" dirty="0">
                <a:solidFill>
                  <a:schemeClr val="bg1"/>
                </a:solidFill>
              </a:rPr>
              <a:t>Humble yourselves</a:t>
            </a:r>
            <a:r>
              <a:rPr lang="en-US" sz="3000" dirty="0">
                <a:solidFill>
                  <a:schemeClr val="bg1"/>
                </a:solidFill>
              </a:rPr>
              <a:t> in the presence of the Lord, and He will exalt you.” </a:t>
            </a:r>
            <a:r>
              <a:rPr lang="en-US" sz="2400" dirty="0">
                <a:solidFill>
                  <a:schemeClr val="bg1"/>
                </a:solidFill>
              </a:rPr>
              <a:t>(Jam. 4:7a, 10)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“…</a:t>
            </a:r>
            <a:r>
              <a:rPr lang="en-US" sz="3000" u="sng" dirty="0">
                <a:solidFill>
                  <a:schemeClr val="bg1"/>
                </a:solidFill>
              </a:rPr>
              <a:t>in humility receive the word</a:t>
            </a:r>
            <a:r>
              <a:rPr lang="en-US" sz="3000" dirty="0">
                <a:solidFill>
                  <a:schemeClr val="bg1"/>
                </a:solidFill>
              </a:rPr>
              <a:t> implanted, which is able to save your souls.” </a:t>
            </a:r>
            <a:r>
              <a:rPr lang="en-US" sz="2400" dirty="0">
                <a:solidFill>
                  <a:schemeClr val="bg1"/>
                </a:solidFill>
              </a:rPr>
              <a:t>(Jam. 1:21)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9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9457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u="sng" dirty="0">
                <a:solidFill>
                  <a:schemeClr val="bg1"/>
                </a:solidFill>
              </a:rPr>
              <a:t>Molded by the Lord’s Teaching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is a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has a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B21FE1-B5A2-4812-B601-E18B7F7087E4}"/>
              </a:ext>
            </a:extLst>
          </p:cNvPr>
          <p:cNvSpPr txBox="1">
            <a:spLocks/>
          </p:cNvSpPr>
          <p:nvPr/>
        </p:nvSpPr>
        <p:spPr>
          <a:xfrm>
            <a:off x="5747657" y="1690688"/>
            <a:ext cx="5606145" cy="480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“And do not be conformed to this world, but </a:t>
            </a:r>
            <a:r>
              <a:rPr lang="en-US" sz="3000" u="sng" dirty="0">
                <a:solidFill>
                  <a:schemeClr val="bg1"/>
                </a:solidFill>
              </a:rPr>
              <a:t>be transformed by the renewing of your mind</a:t>
            </a:r>
            <a:r>
              <a:rPr lang="en-US" sz="3000" dirty="0">
                <a:solidFill>
                  <a:schemeClr val="bg1"/>
                </a:solidFill>
              </a:rPr>
              <a:t>, so that you may prove what the will of God is, that which is good and acceptable and perfect.” </a:t>
            </a:r>
            <a:r>
              <a:rPr lang="en-US" sz="2400" dirty="0">
                <a:solidFill>
                  <a:schemeClr val="bg1"/>
                </a:solidFill>
              </a:rPr>
              <a:t>(Rom. 12:2)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“transformed” = Gk. “</a:t>
            </a:r>
            <a:r>
              <a:rPr lang="en-US" sz="2400" dirty="0" err="1">
                <a:solidFill>
                  <a:schemeClr val="bg1"/>
                </a:solidFill>
              </a:rPr>
              <a:t>metamorphoo</a:t>
            </a:r>
            <a:r>
              <a:rPr lang="en-US" sz="2400" dirty="0">
                <a:solidFill>
                  <a:schemeClr val="bg1"/>
                </a:solidFill>
              </a:rPr>
              <a:t>” – to change into another form (Eng. Word “metamorphosis”)</a:t>
            </a:r>
          </a:p>
        </p:txBody>
      </p:sp>
    </p:spTree>
    <p:extLst>
      <p:ext uri="{BB962C8B-B14F-4D97-AF65-F5344CB8AC3E}">
        <p14:creationId xmlns:p14="http://schemas.microsoft.com/office/powerpoint/2010/main" val="177342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26C0DF-A19C-4068-9C16-65CBB206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9843"/>
            <a:ext cx="5609013" cy="3155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A7FA6-B726-4D8E-B9F5-E2837C59C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58" y="1894924"/>
            <a:ext cx="2259141" cy="1891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0CA06-2D2A-4B0E-8E6D-2E4BF69D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25" y="1894924"/>
            <a:ext cx="2308160" cy="1891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C8934-7EB0-4EAF-9251-E5DC6154F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764" y="4056162"/>
            <a:ext cx="2336263" cy="1891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50AAE2-F0A6-4101-81C4-4B5B530BB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578" y="3990240"/>
            <a:ext cx="2154307" cy="21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5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9457" cy="4802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u="sng" dirty="0">
                <a:solidFill>
                  <a:schemeClr val="bg1"/>
                </a:solidFill>
              </a:rPr>
              <a:t>Molded by the Lord’s Teaching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is a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Molding has a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B21FE1-B5A2-4812-B601-E18B7F7087E4}"/>
              </a:ext>
            </a:extLst>
          </p:cNvPr>
          <p:cNvSpPr txBox="1">
            <a:spLocks/>
          </p:cNvSpPr>
          <p:nvPr/>
        </p:nvSpPr>
        <p:spPr>
          <a:xfrm>
            <a:off x="5747657" y="1690688"/>
            <a:ext cx="5606145" cy="480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“And do not be conformed to this world, but </a:t>
            </a:r>
            <a:r>
              <a:rPr lang="en-US" sz="3000" u="sng" dirty="0">
                <a:solidFill>
                  <a:schemeClr val="bg1"/>
                </a:solidFill>
              </a:rPr>
              <a:t>be transformed by the renewing of your mind</a:t>
            </a:r>
            <a:r>
              <a:rPr lang="en-US" sz="3000" dirty="0">
                <a:solidFill>
                  <a:schemeClr val="bg1"/>
                </a:solidFill>
              </a:rPr>
              <a:t>, so that you may prove what the will of God is, that which is good and acceptable and perfect.” </a:t>
            </a:r>
            <a:r>
              <a:rPr lang="en-US" sz="2400" dirty="0">
                <a:solidFill>
                  <a:schemeClr val="bg1"/>
                </a:solidFill>
              </a:rPr>
              <a:t>(Rom. 12:2)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Gal. 4:19; Eph. 3:14-21; Col. 3:9-10; 1John 2:6; Eph. 4:23-24; Tit. 3:5; Matt. 28:18-20; 2Tim. 3:16-17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8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3281</TotalTime>
  <Words>768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Khmer UI</vt:lpstr>
      <vt:lpstr>Office Theme</vt:lpstr>
      <vt:lpstr>PowerPoint Presentation</vt:lpstr>
      <vt:lpstr>THE DISCIPLES RELATIONSHIP:</vt:lpstr>
      <vt:lpstr>LESSON 4: The Potter and the Clay The Disciple’s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Potter &amp; The Clay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Robert</dc:creator>
  <cp:lastModifiedBy>Brown, Jeremy</cp:lastModifiedBy>
  <cp:revision>80</cp:revision>
  <dcterms:created xsi:type="dcterms:W3CDTF">2019-04-01T23:59:38Z</dcterms:created>
  <dcterms:modified xsi:type="dcterms:W3CDTF">2019-05-01T11:13:36Z</dcterms:modified>
</cp:coreProperties>
</file>